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slides/slide25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s/slide24.xml" ContentType="application/vnd.openxmlformats-officedocument.presentationml.slide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7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80" r:id="rId1"/>
  </p:sldMasterIdLst>
  <p:handoutMasterIdLst>
    <p:handoutMasterId r:id="rId27"/>
  </p:handoutMasterIdLst>
  <p:sldIdLst>
    <p:sldId id="256" r:id="rId2"/>
    <p:sldId id="257" r:id="rId3"/>
    <p:sldId id="258" r:id="rId4"/>
    <p:sldId id="259" r:id="rId5"/>
    <p:sldId id="260" r:id="rId6"/>
    <p:sldId id="278" r:id="rId7"/>
    <p:sldId id="279" r:id="rId8"/>
    <p:sldId id="280" r:id="rId9"/>
    <p:sldId id="261" r:id="rId10"/>
    <p:sldId id="262" r:id="rId11"/>
    <p:sldId id="263" r:id="rId12"/>
    <p:sldId id="266" r:id="rId13"/>
    <p:sldId id="264" r:id="rId14"/>
    <p:sldId id="277" r:id="rId15"/>
    <p:sldId id="265" r:id="rId16"/>
    <p:sldId id="267" r:id="rId17"/>
    <p:sldId id="268" r:id="rId18"/>
    <p:sldId id="269" r:id="rId19"/>
    <p:sldId id="270" r:id="rId20"/>
    <p:sldId id="271" r:id="rId21"/>
    <p:sldId id="276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6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407" autoAdjust="0"/>
    <p:restoredTop sz="94660"/>
  </p:normalViewPr>
  <p:slideViewPr>
    <p:cSldViewPr snapToObjects="1">
      <p:cViewPr varScale="1">
        <p:scale>
          <a:sx n="89" d="100"/>
          <a:sy n="89" d="100"/>
        </p:scale>
        <p:origin x="-9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11CFDE-0341-0C4D-A587-28717E15B431}" type="datetimeFigureOut">
              <a:rPr lang="en-US" smtClean="0"/>
              <a:pPr/>
              <a:t>10/14/13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12E513-CCF3-D74E-8E4D-9921C0F689D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23D8F-C4A9-41D8-8DD9-654C9CC04DEC}" type="datetime1">
              <a:rPr lang="en-US" smtClean="0"/>
              <a:pPr/>
              <a:t>10/14/13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57115-EAF1-9647-9DBA-7C592083AD86}" type="datetimeFigureOut">
              <a:rPr lang="en-US" smtClean="0"/>
              <a:pPr/>
              <a:t>10/14/13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E8260-A495-274D-905D-D219A051BA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57115-EAF1-9647-9DBA-7C592083AD86}" type="datetimeFigureOut">
              <a:rPr lang="en-US" smtClean="0"/>
              <a:pPr/>
              <a:t>10/14/13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E8260-A495-274D-905D-D219A051BA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57115-EAF1-9647-9DBA-7C592083AD86}" type="datetimeFigureOut">
              <a:rPr lang="en-US" smtClean="0"/>
              <a:pPr/>
              <a:t>10/14/13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E8260-A495-274D-905D-D219A051BA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D985D-41A0-4705-858A-FEEDE5B81603}" type="datetime1">
              <a:rPr lang="en-US" smtClean="0"/>
              <a:pPr/>
              <a:t>10/14/13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57115-EAF1-9647-9DBA-7C592083AD86}" type="datetimeFigureOut">
              <a:rPr lang="en-US" smtClean="0"/>
              <a:pPr/>
              <a:t>10/14/13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E8260-A495-274D-905D-D219A051BA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57115-EAF1-9647-9DBA-7C592083AD86}" type="datetimeFigureOut">
              <a:rPr lang="en-US" smtClean="0"/>
              <a:pPr/>
              <a:t>10/14/13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E8260-A495-274D-905D-D219A051BA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57115-EAF1-9647-9DBA-7C592083AD86}" type="datetimeFigureOut">
              <a:rPr lang="en-US" smtClean="0"/>
              <a:pPr/>
              <a:t>10/14/13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E8260-A495-274D-905D-D219A051BA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57115-EAF1-9647-9DBA-7C592083AD86}" type="datetimeFigureOut">
              <a:rPr lang="en-US" smtClean="0"/>
              <a:pPr/>
              <a:t>10/14/13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E8260-A495-274D-905D-D219A051BA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57115-EAF1-9647-9DBA-7C592083AD86}" type="datetimeFigureOut">
              <a:rPr lang="en-US" smtClean="0"/>
              <a:pPr/>
              <a:t>10/14/13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E8260-A495-274D-905D-D219A051BA0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7A57115-EAF1-9647-9DBA-7C592083AD86}" type="datetimeFigureOut">
              <a:rPr lang="en-US" smtClean="0"/>
              <a:pPr/>
              <a:t>10/14/13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4D6E8260-A495-274D-905D-D219A051BA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97A57115-EAF1-9647-9DBA-7C592083AD86}" type="datetimeFigureOut">
              <a:rPr lang="en-US" smtClean="0"/>
              <a:pPr/>
              <a:t>10/14/13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4D6E8260-A495-274D-905D-D219A051BA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8077200" cy="1470025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Communicable Diseases</a:t>
            </a:r>
            <a:endParaRPr lang="en-US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b="1" dirty="0" smtClean="0"/>
              <a:t>Health </a:t>
            </a:r>
            <a:r>
              <a:rPr lang="en-US" sz="2000" b="1" dirty="0" smtClean="0"/>
              <a:t>2013</a:t>
            </a:r>
          </a:p>
          <a:p>
            <a:r>
              <a:rPr lang="en-US" sz="2000" b="1" dirty="0" smtClean="0"/>
              <a:t>Mr. Vecchio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Rampant for several reasons:</a:t>
            </a:r>
          </a:p>
          <a:p>
            <a:r>
              <a:rPr lang="en-US" dirty="0" smtClean="0"/>
              <a:t>Some have </a:t>
            </a:r>
            <a:r>
              <a:rPr lang="en-US" b="1" u="sng" dirty="0" smtClean="0"/>
              <a:t>NO </a:t>
            </a:r>
            <a:r>
              <a:rPr lang="en-US" dirty="0" smtClean="0"/>
              <a:t>symptoms </a:t>
            </a:r>
          </a:p>
          <a:p>
            <a:r>
              <a:rPr lang="en-US" dirty="0" smtClean="0"/>
              <a:t>Birth </a:t>
            </a:r>
            <a:r>
              <a:rPr lang="en-US" dirty="0" err="1" smtClean="0"/>
              <a:t>control</a:t>
            </a:r>
            <a:r>
              <a:rPr lang="en-US" dirty="0" err="1" smtClean="0">
                <a:sym typeface="Wingdings" charset="2"/>
              </a:rPr>
              <a:t></a:t>
            </a:r>
            <a:r>
              <a:rPr lang="en-US" dirty="0" smtClean="0">
                <a:sym typeface="Wingdings" charset="2"/>
              </a:rPr>
              <a:t>  stop using condoms</a:t>
            </a:r>
          </a:p>
          <a:p>
            <a:r>
              <a:rPr lang="en-US" dirty="0" smtClean="0">
                <a:sym typeface="Wingdings" charset="2"/>
              </a:rPr>
              <a:t>Developed strains that resist antibiotics</a:t>
            </a:r>
          </a:p>
          <a:p>
            <a:r>
              <a:rPr lang="en-US" dirty="0" smtClean="0">
                <a:sym typeface="Wingdings" charset="2"/>
              </a:rPr>
              <a:t>Embarrassed to seek treatment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Risk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Sexually active with more than one partner</a:t>
            </a:r>
          </a:p>
          <a:p>
            <a:r>
              <a:rPr lang="en-US" dirty="0" smtClean="0"/>
              <a:t>Unprotected sex</a:t>
            </a:r>
          </a:p>
          <a:p>
            <a:r>
              <a:rPr lang="en-US" dirty="0" smtClean="0"/>
              <a:t>High Risk partners</a:t>
            </a:r>
          </a:p>
          <a:p>
            <a:r>
              <a:rPr lang="en-US" dirty="0" smtClean="0"/>
              <a:t>Alcohol/Drugs (25%)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HPV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Genital Warts</a:t>
            </a:r>
          </a:p>
          <a:p>
            <a:r>
              <a:rPr lang="en-US" dirty="0" smtClean="0"/>
              <a:t>65 different strains</a:t>
            </a:r>
          </a:p>
          <a:p>
            <a:r>
              <a:rPr lang="en-US" dirty="0" smtClean="0"/>
              <a:t>Warts start localized</a:t>
            </a:r>
            <a:r>
              <a:rPr lang="en-US" dirty="0" smtClean="0"/>
              <a:t> </a:t>
            </a:r>
            <a:r>
              <a:rPr lang="en-US" dirty="0" smtClean="0"/>
              <a:t>and</a:t>
            </a:r>
            <a:r>
              <a:rPr lang="en-US" dirty="0" smtClean="0"/>
              <a:t> </a:t>
            </a:r>
            <a:r>
              <a:rPr lang="en-US" dirty="0" smtClean="0"/>
              <a:t>spread</a:t>
            </a:r>
          </a:p>
          <a:p>
            <a:r>
              <a:rPr lang="en-US" dirty="0" smtClean="0"/>
              <a:t>Symptoms:</a:t>
            </a:r>
          </a:p>
          <a:p>
            <a:r>
              <a:rPr lang="en-US" dirty="0" smtClean="0"/>
              <a:t>Warts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3429000"/>
            <a:ext cx="3175000" cy="317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CHLAMYDIA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1/10 adolescent girls 15-19 (46% of total infections)</a:t>
            </a:r>
          </a:p>
          <a:p>
            <a:r>
              <a:rPr lang="en-US" dirty="0" smtClean="0"/>
              <a:t>Caused by bacteria (treated and cured)</a:t>
            </a:r>
          </a:p>
          <a:p>
            <a:r>
              <a:rPr lang="en-US" dirty="0" smtClean="0"/>
              <a:t>“Silent Disease”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Symptoms:</a:t>
            </a:r>
          </a:p>
          <a:p>
            <a:pPr>
              <a:lnSpc>
                <a:spcPct val="90000"/>
              </a:lnSpc>
            </a:pPr>
            <a:r>
              <a:rPr lang="en-US" b="1" u="sng" dirty="0" smtClean="0"/>
              <a:t>Men</a:t>
            </a:r>
            <a:r>
              <a:rPr lang="en-US" dirty="0" smtClean="0"/>
              <a:t>- frequent urination, swollen scrotum, discharge</a:t>
            </a:r>
          </a:p>
          <a:p>
            <a:pPr>
              <a:lnSpc>
                <a:spcPct val="90000"/>
              </a:lnSpc>
            </a:pPr>
            <a:r>
              <a:rPr lang="en-US" b="1" u="sng" dirty="0" smtClean="0"/>
              <a:t>Women</a:t>
            </a:r>
            <a:r>
              <a:rPr lang="en-US" dirty="0" smtClean="0"/>
              <a:t>- Discharge, abdominal pain, unusual bleeding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Chlamydia by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775191"/>
            <a:ext cx="8776138" cy="424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GONORRHEA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Bacterial STD affects mucous membranes</a:t>
            </a:r>
          </a:p>
          <a:p>
            <a:r>
              <a:rPr lang="en-US" dirty="0" smtClean="0"/>
              <a:t>Most common 15-24 yrs old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Symptoms:</a:t>
            </a:r>
          </a:p>
          <a:p>
            <a:pPr>
              <a:lnSpc>
                <a:spcPct val="90000"/>
              </a:lnSpc>
            </a:pPr>
            <a:r>
              <a:rPr lang="en-US" b="1" u="sng" dirty="0" smtClean="0"/>
              <a:t>Men</a:t>
            </a:r>
            <a:r>
              <a:rPr lang="en-US" dirty="0" smtClean="0"/>
              <a:t>- Yellow discharge, fever, swelling testicles</a:t>
            </a:r>
          </a:p>
          <a:p>
            <a:pPr>
              <a:lnSpc>
                <a:spcPct val="90000"/>
              </a:lnSpc>
            </a:pPr>
            <a:r>
              <a:rPr lang="en-US" b="1" u="sng" dirty="0" smtClean="0"/>
              <a:t>Woman</a:t>
            </a:r>
            <a:r>
              <a:rPr lang="en-US" dirty="0" smtClean="0"/>
              <a:t>- 80% no symptoms….burning/pain in urination, abnormal bleeding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1- causes cold sores/Type 2- genital sores</a:t>
            </a:r>
          </a:p>
          <a:p>
            <a:r>
              <a:rPr lang="en-US" dirty="0" smtClean="0"/>
              <a:t>20% of adolescent population affected</a:t>
            </a:r>
          </a:p>
          <a:p>
            <a:r>
              <a:rPr lang="en-US" dirty="0" smtClean="0"/>
              <a:t>Virus (HSV) </a:t>
            </a:r>
          </a:p>
          <a:p>
            <a:r>
              <a:rPr lang="en-US" dirty="0" smtClean="0"/>
              <a:t>Symptoms:</a:t>
            </a:r>
          </a:p>
          <a:p>
            <a:r>
              <a:rPr lang="en-US" dirty="0" smtClean="0"/>
              <a:t>Fever, muscle ache, fatigue, pain in abdomen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Antibiotics for most bacteria caused STD’s</a:t>
            </a:r>
          </a:p>
          <a:p>
            <a:r>
              <a:rPr lang="en-US" dirty="0" smtClean="0"/>
              <a:t>Info is private/confidential </a:t>
            </a:r>
          </a:p>
          <a:p>
            <a:r>
              <a:rPr lang="en-US" dirty="0" smtClean="0"/>
              <a:t>Social obligation to others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Exposure Chart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175" y="1762766"/>
            <a:ext cx="7612064" cy="44901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Incidence vs. Prevalence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840160"/>
            <a:ext cx="6929436" cy="44127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Communicable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A disease spread from one living thing to another via the environment</a:t>
            </a:r>
          </a:p>
          <a:p>
            <a:pPr lvl="0"/>
            <a:r>
              <a:rPr lang="en-US" b="1" u="sng" dirty="0" smtClean="0"/>
              <a:t>Infection</a:t>
            </a:r>
            <a:r>
              <a:rPr lang="en-US" dirty="0" smtClean="0"/>
              <a:t>-A condition when pathogens </a:t>
            </a:r>
            <a:r>
              <a:rPr lang="en-US" b="1" dirty="0" smtClean="0"/>
              <a:t>enter</a:t>
            </a:r>
            <a:r>
              <a:rPr lang="en-US" dirty="0" smtClean="0"/>
              <a:t>, </a:t>
            </a:r>
            <a:r>
              <a:rPr lang="en-US" b="1" dirty="0" smtClean="0"/>
              <a:t>multiply</a:t>
            </a:r>
            <a:r>
              <a:rPr lang="en-US" dirty="0" smtClean="0"/>
              <a:t>, and </a:t>
            </a:r>
            <a:r>
              <a:rPr lang="en-US" b="1" dirty="0" smtClean="0"/>
              <a:t>spread </a:t>
            </a:r>
            <a:r>
              <a:rPr lang="en-US" dirty="0" smtClean="0"/>
              <a:t>in the body</a:t>
            </a:r>
          </a:p>
          <a:p>
            <a:pPr lvl="0"/>
            <a:r>
              <a:rPr lang="en-US" b="1" u="sng" dirty="0" smtClean="0"/>
              <a:t>Pathogen</a:t>
            </a:r>
            <a:r>
              <a:rPr lang="en-US" dirty="0" smtClean="0"/>
              <a:t>-Organism that causes disease</a:t>
            </a:r>
          </a:p>
          <a:p>
            <a:pPr lvl="0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HIV/AIDS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AIDS vs. HIV</a:t>
            </a:r>
          </a:p>
          <a:p>
            <a:pPr lvl="0"/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leading cause of death for 25-44 year olds</a:t>
            </a:r>
          </a:p>
          <a:p>
            <a:pPr lvl="0"/>
            <a:r>
              <a:rPr lang="en-US" dirty="0" smtClean="0"/>
              <a:t>40 million with HIV</a:t>
            </a:r>
          </a:p>
          <a:p>
            <a:pPr lvl="0"/>
            <a:r>
              <a:rPr lang="en-US" b="1" u="sng" dirty="0" smtClean="0"/>
              <a:t>Pandemic</a:t>
            </a:r>
            <a:r>
              <a:rPr lang="en-US" dirty="0" smtClean="0"/>
              <a:t>- global outbreak as of 2002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vs. Africa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775191"/>
            <a:ext cx="8382000" cy="46256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HIV Attacks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Enters blood and invades T-cells</a:t>
            </a:r>
          </a:p>
          <a:p>
            <a:pPr lvl="0"/>
            <a:r>
              <a:rPr lang="en-US" dirty="0" smtClean="0"/>
              <a:t>Virus attaches to a healthy cell </a:t>
            </a:r>
            <a:r>
              <a:rPr lang="en-US" dirty="0" err="1" smtClean="0"/>
              <a:t>surface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/>
              <a:t> enters nucleus </a:t>
            </a:r>
          </a:p>
          <a:p>
            <a:pPr lvl="0"/>
            <a:r>
              <a:rPr lang="en-US" dirty="0" smtClean="0"/>
              <a:t>Virus makes a copy of genetic </a:t>
            </a:r>
            <a:r>
              <a:rPr lang="en-US" dirty="0" err="1" smtClean="0"/>
              <a:t>material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/>
              <a:t> new virus reassembles at cell surface</a:t>
            </a:r>
          </a:p>
          <a:p>
            <a:pPr lvl="0"/>
            <a:r>
              <a:rPr lang="en-US" dirty="0" smtClean="0"/>
              <a:t>New virus breaks away from host cell and spreads</a:t>
            </a:r>
          </a:p>
          <a:p>
            <a:pPr lvl="0"/>
            <a:r>
              <a:rPr lang="en-US" dirty="0" smtClean="0"/>
              <a:t>Virus count goes up, T cell count goes down</a:t>
            </a:r>
          </a:p>
          <a:p>
            <a:pPr lvl="0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Blood, semen, sexual contact, breast milk</a:t>
            </a:r>
          </a:p>
          <a:p>
            <a:pPr lvl="0"/>
            <a:r>
              <a:rPr lang="en-US" dirty="0" smtClean="0"/>
              <a:t>Needle sharing</a:t>
            </a:r>
          </a:p>
          <a:p>
            <a:pPr lvl="0"/>
            <a:r>
              <a:rPr lang="en-US" dirty="0" err="1" smtClean="0"/>
              <a:t>Mother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/>
              <a:t> baby through umbilical cord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Stages of Infection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u="sng" dirty="0" smtClean="0"/>
              <a:t>Asymptomatic</a:t>
            </a:r>
            <a:r>
              <a:rPr lang="en-US" dirty="0" smtClean="0"/>
              <a:t>- 6 months-10 years of no symptoms</a:t>
            </a:r>
          </a:p>
          <a:p>
            <a:pPr lvl="0"/>
            <a:r>
              <a:rPr lang="en-US" b="1" u="sng" dirty="0" smtClean="0"/>
              <a:t>Symptomatic</a:t>
            </a:r>
            <a:r>
              <a:rPr lang="en-US" dirty="0" smtClean="0"/>
              <a:t>- weight loss, swollen glands, loss of memory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ELISA</a:t>
            </a:r>
            <a:r>
              <a:rPr lang="en-US" dirty="0" smtClean="0"/>
              <a:t>- tests for presence of antibodies in blood</a:t>
            </a:r>
          </a:p>
          <a:p>
            <a:pPr lvl="0"/>
            <a:r>
              <a:rPr lang="en-US" dirty="0" smtClean="0"/>
              <a:t>False negative results</a:t>
            </a:r>
          </a:p>
          <a:p>
            <a:pPr lvl="0"/>
            <a:r>
              <a:rPr lang="en-US" dirty="0" smtClean="0"/>
              <a:t>False positive results </a:t>
            </a:r>
          </a:p>
          <a:p>
            <a:r>
              <a:rPr lang="en-US" b="1" u="sng" dirty="0" smtClean="0"/>
              <a:t>Western Blot Test</a:t>
            </a:r>
          </a:p>
          <a:p>
            <a:pPr lvl="0"/>
            <a:r>
              <a:rPr lang="en-US" dirty="0" smtClean="0"/>
              <a:t>Done as a last resort (100% accurate)</a:t>
            </a:r>
          </a:p>
          <a:p>
            <a:pPr lvl="0"/>
            <a:r>
              <a:rPr lang="en-US" dirty="0" smtClean="0"/>
              <a:t>Tests proteins from largest to smallest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Pathogens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Viruses</a:t>
            </a:r>
            <a:r>
              <a:rPr lang="en-US" dirty="0" smtClean="0"/>
              <a:t>-genetic material surrounded by a protein</a:t>
            </a:r>
          </a:p>
          <a:p>
            <a:r>
              <a:rPr lang="en-US" dirty="0" smtClean="0"/>
              <a:t>Inactive by themselves </a:t>
            </a:r>
          </a:p>
          <a:p>
            <a:r>
              <a:rPr lang="en-US" dirty="0" smtClean="0"/>
              <a:t>Burst host cell/run course </a:t>
            </a:r>
            <a:endParaRPr lang="en-US" dirty="0" smtClean="0"/>
          </a:p>
          <a:p>
            <a:r>
              <a:rPr lang="en-US" b="1" u="sng" dirty="0" smtClean="0"/>
              <a:t>Bacteria</a:t>
            </a:r>
            <a:r>
              <a:rPr lang="en-US" dirty="0" smtClean="0"/>
              <a:t>-Single celled microorganisms</a:t>
            </a:r>
          </a:p>
          <a:p>
            <a:r>
              <a:rPr lang="en-US" dirty="0" smtClean="0"/>
              <a:t>Some are essential/many are harmless</a:t>
            </a:r>
          </a:p>
          <a:p>
            <a:r>
              <a:rPr lang="en-US" dirty="0" smtClean="0"/>
              <a:t>Some produce toxins (Treated with Antibiotics)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Pathogens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Fungi</a:t>
            </a:r>
            <a:r>
              <a:rPr lang="en-US" dirty="0" smtClean="0"/>
              <a:t>-Plant like organisms </a:t>
            </a:r>
          </a:p>
          <a:p>
            <a:pPr lvl="1"/>
            <a:r>
              <a:rPr lang="en-US" dirty="0" smtClean="0"/>
              <a:t>Athletes foot</a:t>
            </a:r>
          </a:p>
          <a:p>
            <a:r>
              <a:rPr lang="en-US" b="1" u="sng" dirty="0" smtClean="0"/>
              <a:t>Protozoan</a:t>
            </a:r>
            <a:r>
              <a:rPr lang="en-US" dirty="0" smtClean="0"/>
              <a:t>-single celled that are larger/more complex than bacteria</a:t>
            </a:r>
          </a:p>
          <a:p>
            <a:pPr lvl="1"/>
            <a:r>
              <a:rPr lang="en-US" dirty="0" smtClean="0"/>
              <a:t>Malaria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Direct </a:t>
            </a:r>
            <a:r>
              <a:rPr lang="en-US" b="1" u="sng" dirty="0" smtClean="0"/>
              <a:t>Contact</a:t>
            </a:r>
          </a:p>
          <a:p>
            <a:pPr lvl="1"/>
            <a:r>
              <a:rPr lang="en-US" dirty="0" smtClean="0"/>
              <a:t>Touching, kissing, sex, eyes, mouth, nose, </a:t>
            </a:r>
          </a:p>
          <a:p>
            <a:r>
              <a:rPr lang="en-US" b="1" u="sng" dirty="0" smtClean="0"/>
              <a:t>Indirect Contact</a:t>
            </a:r>
          </a:p>
          <a:p>
            <a:pPr lvl="1"/>
            <a:r>
              <a:rPr lang="en-US" dirty="0" smtClean="0"/>
              <a:t>Contaminated objects (table, door handle)</a:t>
            </a:r>
            <a:endParaRPr lang="en-US" dirty="0" smtClean="0"/>
          </a:p>
          <a:p>
            <a:pPr lvl="1"/>
            <a:r>
              <a:rPr lang="en-US" b="1" dirty="0" smtClean="0"/>
              <a:t>Vector</a:t>
            </a:r>
            <a:r>
              <a:rPr lang="en-US" dirty="0" smtClean="0"/>
              <a:t>-organism that transmits to humans/other animals</a:t>
            </a:r>
          </a:p>
          <a:p>
            <a:pPr lvl="3"/>
            <a:r>
              <a:rPr lang="en-US" dirty="0" smtClean="0"/>
              <a:t>Water/Food</a:t>
            </a:r>
          </a:p>
          <a:p>
            <a:r>
              <a:rPr lang="en-US" b="1" u="sng" dirty="0" smtClean="0"/>
              <a:t>Airborne</a:t>
            </a:r>
            <a:endParaRPr lang="en-US" b="1" u="sng" dirty="0" smtClean="0"/>
          </a:p>
          <a:p>
            <a:pPr lvl="1"/>
            <a:r>
              <a:rPr lang="en-US" dirty="0" smtClean="0"/>
              <a:t>TB, flu, chicken pox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Non-Communicable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Disease not transmitted by a person, vector, or environment</a:t>
            </a:r>
          </a:p>
          <a:p>
            <a:r>
              <a:rPr lang="en-US" dirty="0" smtClean="0"/>
              <a:t>CVD</a:t>
            </a:r>
          </a:p>
          <a:p>
            <a:r>
              <a:rPr lang="en-US" dirty="0" smtClean="0"/>
              <a:t>Hypertension</a:t>
            </a:r>
          </a:p>
          <a:p>
            <a:r>
              <a:rPr lang="en-US" dirty="0" smtClean="0"/>
              <a:t>Atherosclerosis</a:t>
            </a:r>
            <a:endParaRPr lang="en-US" dirty="0" smtClean="0"/>
          </a:p>
          <a:p>
            <a:r>
              <a:rPr lang="en-US" dirty="0" smtClean="0"/>
              <a:t>Angina</a:t>
            </a:r>
          </a:p>
          <a:p>
            <a:r>
              <a:rPr lang="en-US" dirty="0" smtClean="0"/>
              <a:t>Arrhythmia</a:t>
            </a:r>
          </a:p>
          <a:p>
            <a:r>
              <a:rPr lang="en-US" dirty="0" smtClean="0"/>
              <a:t>Congestive Heart Failure</a:t>
            </a:r>
          </a:p>
          <a:p>
            <a:r>
              <a:rPr lang="en-US" dirty="0" smtClean="0"/>
              <a:t>Stroke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Tumor</a:t>
            </a:r>
            <a:r>
              <a:rPr lang="en-US" dirty="0" smtClean="0"/>
              <a:t>- mass of tissue that has no body function</a:t>
            </a:r>
          </a:p>
          <a:p>
            <a:r>
              <a:rPr lang="en-US" dirty="0" smtClean="0"/>
              <a:t>Benign vs. Malignant </a:t>
            </a:r>
          </a:p>
          <a:p>
            <a:r>
              <a:rPr lang="en-US" b="1" u="sng" dirty="0" smtClean="0"/>
              <a:t>Remission</a:t>
            </a:r>
            <a:r>
              <a:rPr lang="en-US" dirty="0" smtClean="0"/>
              <a:t>- symptoms respond to treatment </a:t>
            </a:r>
          </a:p>
          <a:p>
            <a:r>
              <a:rPr lang="en-US" dirty="0" smtClean="0"/>
              <a:t>Types of Cancer pg. 682-683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Prevalence of Cancer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66715"/>
            <a:ext cx="9144000" cy="53912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STD’s/STI’s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Infectious diseases spread through sexual contact</a:t>
            </a:r>
          </a:p>
          <a:p>
            <a:r>
              <a:rPr lang="en-US" b="1" u="sng" dirty="0" smtClean="0"/>
              <a:t>Epidemic</a:t>
            </a:r>
            <a:r>
              <a:rPr lang="en-US" dirty="0" smtClean="0"/>
              <a:t>- occurrence of disease where many people in the same place/time affected. </a:t>
            </a:r>
            <a:endParaRPr lang="en-US" dirty="0" smtClean="0"/>
          </a:p>
          <a:p>
            <a:r>
              <a:rPr lang="en-US" dirty="0" smtClean="0"/>
              <a:t>1 in 4 in U.S. have STD</a:t>
            </a:r>
          </a:p>
          <a:p>
            <a:r>
              <a:rPr lang="en-US" dirty="0" smtClean="0"/>
              <a:t>ABSTINENCE</a:t>
            </a:r>
            <a:endParaRPr lang="en-US" dirty="0" smtClean="0"/>
          </a:p>
        </p:txBody>
      </p:sp>
      <p:pic>
        <p:nvPicPr>
          <p:cNvPr id="4" name="Picture 6" descr="MMj02970720000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43426" y="3731614"/>
            <a:ext cx="3833813" cy="25212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19698</TotalTime>
  <Words>614</Words>
  <Application>Microsoft Macintosh PowerPoint</Application>
  <PresentationFormat>On-screen Show (4:3)</PresentationFormat>
  <Paragraphs>117</Paragraphs>
  <Slides>25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Module</vt:lpstr>
      <vt:lpstr>Communicable Diseases</vt:lpstr>
      <vt:lpstr>Communicable Disease</vt:lpstr>
      <vt:lpstr>Types of Pathogens</vt:lpstr>
      <vt:lpstr>Types of Pathogens cont’d</vt:lpstr>
      <vt:lpstr>Transmission </vt:lpstr>
      <vt:lpstr>Non-Communicable Disease</vt:lpstr>
      <vt:lpstr>Cancer</vt:lpstr>
      <vt:lpstr>Prevalence of Cancer</vt:lpstr>
      <vt:lpstr>STD’s/STI’s</vt:lpstr>
      <vt:lpstr>Why?</vt:lpstr>
      <vt:lpstr>High Risk</vt:lpstr>
      <vt:lpstr>HPV</vt:lpstr>
      <vt:lpstr>CHLAMYDIA</vt:lpstr>
      <vt:lpstr>Chlamydia by State</vt:lpstr>
      <vt:lpstr>GONORRHEA</vt:lpstr>
      <vt:lpstr>Herpes</vt:lpstr>
      <vt:lpstr>Treatment</vt:lpstr>
      <vt:lpstr>Exposure Chart</vt:lpstr>
      <vt:lpstr>Incidence vs. Prevalence</vt:lpstr>
      <vt:lpstr>HIV/AIDS</vt:lpstr>
      <vt:lpstr>World vs. Africa</vt:lpstr>
      <vt:lpstr>How HIV Attacks</vt:lpstr>
      <vt:lpstr>Transmission</vt:lpstr>
      <vt:lpstr>Stages of Infection</vt:lpstr>
      <vt:lpstr>Testing</vt:lpstr>
    </vt:vector>
  </TitlesOfParts>
  <Company>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Communicable Diseases</dc:title>
  <dc:creator>cat</dc:creator>
  <cp:lastModifiedBy>Brian Vecchio</cp:lastModifiedBy>
  <cp:revision>20</cp:revision>
  <cp:lastPrinted>2008-10-03T14:24:15Z</cp:lastPrinted>
  <dcterms:created xsi:type="dcterms:W3CDTF">2013-10-14T13:01:03Z</dcterms:created>
  <dcterms:modified xsi:type="dcterms:W3CDTF">2013-10-15T13:35:51Z</dcterms:modified>
</cp:coreProperties>
</file>